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1" d="100"/>
          <a:sy n="91" d="100"/>
        </p:scale>
        <p:origin x="-786"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DAF1D80-EE6C-43A5-ADC2-58E2D377E3E9}"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386E1-5F9C-4673-B24A-C27BF4FB591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1D80-EE6C-43A5-ADC2-58E2D377E3E9}"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386E1-5F9C-4673-B24A-C27BF4FB591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1D80-EE6C-43A5-ADC2-58E2D377E3E9}"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386E1-5F9C-4673-B24A-C27BF4FB591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DAF1D80-EE6C-43A5-ADC2-58E2D377E3E9}"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386E1-5F9C-4673-B24A-C27BF4FB591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AF1D80-EE6C-43A5-ADC2-58E2D377E3E9}" type="datetimeFigureOut">
              <a:rPr lang="en-US" smtClean="0"/>
              <a:t>7/1/2021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386E1-5F9C-4673-B24A-C27BF4FB591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DAF1D80-EE6C-43A5-ADC2-58E2D377E3E9}" type="datetimeFigureOut">
              <a:rPr lang="en-US" smtClean="0"/>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386E1-5F9C-4673-B24A-C27BF4FB591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DAF1D80-EE6C-43A5-ADC2-58E2D377E3E9}" type="datetimeFigureOut">
              <a:rPr lang="en-US" smtClean="0"/>
              <a:t>7/1/2021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386E1-5F9C-4673-B24A-C27BF4FB591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DAF1D80-EE6C-43A5-ADC2-58E2D377E3E9}" type="datetimeFigureOut">
              <a:rPr lang="en-US" smtClean="0"/>
              <a:t>7/1/2021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386E1-5F9C-4673-B24A-C27BF4FB591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AF1D80-EE6C-43A5-ADC2-58E2D377E3E9}" type="datetimeFigureOut">
              <a:rPr lang="en-US" smtClean="0"/>
              <a:t>7/1/2021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386E1-5F9C-4673-B24A-C27BF4FB591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F1D80-EE6C-43A5-ADC2-58E2D377E3E9}" type="datetimeFigureOut">
              <a:rPr lang="en-US" smtClean="0"/>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386E1-5F9C-4673-B24A-C27BF4FB591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DAF1D80-EE6C-43A5-ADC2-58E2D377E3E9}" type="datetimeFigureOut">
              <a:rPr lang="en-US" smtClean="0"/>
              <a:t>7/1/2021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386E1-5F9C-4673-B24A-C27BF4FB591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CCCC">
            <a:alpha val="49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DAF1D80-EE6C-43A5-ADC2-58E2D377E3E9}" type="datetimeFigureOut">
              <a:rPr lang="en-US" smtClean="0"/>
              <a:t>7/1/2021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73386E1-5F9C-4673-B24A-C27BF4FB591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solidFill>
                  <a:srgbClr val="00B0F0"/>
                </a:solidFill>
              </a:rPr>
              <a:t>New </a:t>
            </a:r>
            <a:r>
              <a:rPr lang="en-US" b="1" dirty="0" smtClean="0">
                <a:solidFill>
                  <a:srgbClr val="00B0F0"/>
                </a:solidFill>
              </a:rPr>
              <a:t>Media 2</a:t>
            </a:r>
            <a:endParaRPr lang="en-US" b="1" dirty="0">
              <a:solidFill>
                <a:srgbClr val="00B0F0"/>
              </a:solidFill>
            </a:endParaRPr>
          </a:p>
        </p:txBody>
      </p:sp>
      <p:sp>
        <p:nvSpPr>
          <p:cNvPr id="3" name="Subtitle 2"/>
          <p:cNvSpPr>
            <a:spLocks noGrp="1"/>
          </p:cNvSpPr>
          <p:nvPr>
            <p:ph type="subTitle" idx="1"/>
          </p:nvPr>
        </p:nvSpPr>
        <p:spPr/>
        <p:txBody>
          <a:bodyPr>
            <a:normAutofit/>
          </a:bodyPr>
          <a:lstStyle/>
          <a:p>
            <a:pPr>
              <a:spcBef>
                <a:spcPts val="0"/>
              </a:spcBef>
            </a:pPr>
            <a:r>
              <a:rPr lang="en-US" sz="2400" dirty="0" smtClean="0">
                <a:solidFill>
                  <a:srgbClr val="00B0F0"/>
                </a:solidFill>
              </a:rPr>
              <a:t>Ganesh Kumar Ranjan</a:t>
            </a:r>
          </a:p>
          <a:p>
            <a:pPr>
              <a:spcBef>
                <a:spcPts val="0"/>
              </a:spcBef>
            </a:pPr>
            <a:r>
              <a:rPr lang="en-US" sz="2400" dirty="0" smtClean="0">
                <a:solidFill>
                  <a:srgbClr val="00B0F0"/>
                </a:solidFill>
              </a:rPr>
              <a:t>Faculty, MJMC,</a:t>
            </a:r>
          </a:p>
          <a:p>
            <a:pPr>
              <a:spcBef>
                <a:spcPts val="0"/>
              </a:spcBef>
            </a:pPr>
            <a:r>
              <a:rPr lang="en-US" sz="2400" dirty="0" smtClean="0">
                <a:solidFill>
                  <a:srgbClr val="00B0F0"/>
                </a:solidFill>
              </a:rPr>
              <a:t>MMHA&amp;PU</a:t>
            </a:r>
            <a:endParaRPr lang="en-US" sz="2400" dirty="0">
              <a:solidFill>
                <a:srgbClr val="00B0F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727972"/>
          </a:xfrm>
        </p:spPr>
        <p:txBody>
          <a:bodyPr>
            <a:noAutofit/>
          </a:bodyPr>
          <a:lstStyle/>
          <a:p>
            <a:r>
              <a:rPr lang="en-US" sz="3600" b="1" dirty="0" smtClean="0">
                <a:solidFill>
                  <a:srgbClr val="00B0F0"/>
                </a:solidFill>
              </a:rPr>
              <a:t>The work of art in the age of mechanical reproduction- Walter Benjamin, 1930.</a:t>
            </a:r>
            <a:r>
              <a:rPr lang="en-US" sz="3200" dirty="0" smtClean="0"/>
              <a:t/>
            </a:r>
            <a:br>
              <a:rPr lang="en-US" sz="3200" dirty="0" smtClean="0"/>
            </a:br>
            <a:r>
              <a:rPr lang="en-US" sz="2800" dirty="0" smtClean="0"/>
              <a:t>Benjamin’s view of the history of art and culture are reflected his acceptance of the concept of </a:t>
            </a:r>
            <a:r>
              <a:rPr lang="en-US" sz="2800" u="sng" dirty="0" smtClean="0"/>
              <a:t>historical development of productive force and the means of production.</a:t>
            </a:r>
            <a:br>
              <a:rPr lang="en-US" sz="2800" u="sng" dirty="0" smtClean="0"/>
            </a:br>
            <a:r>
              <a:rPr lang="en-US" sz="2800" dirty="0" smtClean="0"/>
              <a:t>He </a:t>
            </a:r>
            <a:r>
              <a:rPr lang="en-US" sz="2800" dirty="0" err="1" smtClean="0"/>
              <a:t>schematised</a:t>
            </a:r>
            <a:r>
              <a:rPr lang="en-US" sz="2800" dirty="0" smtClean="0"/>
              <a:t> the history of European art into periods in which art served different social function tied to the reproductive forces and technologies of those periods.</a:t>
            </a:r>
            <a:endParaRPr lang="en-US" sz="32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651772"/>
          </a:xfrm>
        </p:spPr>
        <p:txBody>
          <a:bodyPr>
            <a:noAutofit/>
          </a:bodyPr>
          <a:lstStyle/>
          <a:p>
            <a:r>
              <a:rPr lang="en-US" sz="2800" dirty="0" smtClean="0"/>
              <a:t>For Benjamin(1937), the advent of photo-mechanical reproduction profoundly changed the function and value of the work of art as well as creating new media for a new age.</a:t>
            </a:r>
            <a:br>
              <a:rPr lang="en-US" sz="2800" dirty="0" smtClean="0"/>
            </a:br>
            <a:r>
              <a:rPr lang="en-US" sz="2800" dirty="0" smtClean="0"/>
              <a:t>The photomechanical reproduction of the work of art changed the perception and meaning of the work of art because it detached it from its location and context.</a:t>
            </a:r>
            <a:br>
              <a:rPr lang="en-US" sz="2800" dirty="0" smtClean="0"/>
            </a:br>
            <a:r>
              <a:rPr lang="en-US" sz="2800" dirty="0" smtClean="0"/>
              <a:t>‘the domain of tradition and substituted the copy for its previous unique existence or aura’.</a:t>
            </a:r>
            <a:endParaRPr lang="en-US" sz="28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4651771"/>
          </a:xfrm>
        </p:spPr>
        <p:txBody>
          <a:bodyPr>
            <a:normAutofit/>
          </a:bodyPr>
          <a:lstStyle/>
          <a:p>
            <a:r>
              <a:rPr lang="en-US" sz="3200" dirty="0" smtClean="0"/>
              <a:t>Reproduction in general led to a shattering of tradition in art, which subsequently produced a much closer link between art and politics.</a:t>
            </a:r>
            <a:br>
              <a:rPr lang="en-US" sz="3200" dirty="0" smtClean="0"/>
            </a:br>
            <a:r>
              <a:rPr lang="en-US" sz="3200" dirty="0" smtClean="0"/>
              <a:t>Art is being led by a new </a:t>
            </a:r>
            <a:r>
              <a:rPr lang="en-US" sz="3200" dirty="0" err="1" smtClean="0"/>
              <a:t>avant</a:t>
            </a:r>
            <a:r>
              <a:rPr lang="en-US" sz="3200" dirty="0" smtClean="0"/>
              <a:t>-grade into a technologically driven future, but that the boundaries of art and all other media are  blurring.</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F0"/>
                </a:solidFill>
              </a:rPr>
              <a:t>Media computation</a:t>
            </a:r>
            <a:endParaRPr lang="en-US" dirty="0">
              <a:solidFill>
                <a:srgbClr val="00B0F0"/>
              </a:solidFill>
            </a:endParaRPr>
          </a:p>
        </p:txBody>
      </p:sp>
      <p:sp>
        <p:nvSpPr>
          <p:cNvPr id="3" name="Content Placeholder 2"/>
          <p:cNvSpPr>
            <a:spLocks noGrp="1"/>
          </p:cNvSpPr>
          <p:nvPr>
            <p:ph idx="1"/>
          </p:nvPr>
        </p:nvSpPr>
        <p:spPr/>
        <p:txBody>
          <a:bodyPr>
            <a:normAutofit fontScale="92500"/>
          </a:bodyPr>
          <a:lstStyle/>
          <a:p>
            <a:r>
              <a:rPr lang="en-US" dirty="0" smtClean="0"/>
              <a:t>14</a:t>
            </a:r>
            <a:r>
              <a:rPr lang="en-US" baseline="30000" dirty="0" smtClean="0"/>
              <a:t>th</a:t>
            </a:r>
            <a:r>
              <a:rPr lang="en-US" dirty="0" smtClean="0"/>
              <a:t> century- Printing Press</a:t>
            </a:r>
          </a:p>
          <a:p>
            <a:r>
              <a:rPr lang="en-US" dirty="0" smtClean="0"/>
              <a:t>19</a:t>
            </a:r>
            <a:r>
              <a:rPr lang="en-US" baseline="30000" dirty="0" smtClean="0"/>
              <a:t>th</a:t>
            </a:r>
            <a:r>
              <a:rPr lang="en-US" dirty="0" smtClean="0"/>
              <a:t> century- Photography</a:t>
            </a:r>
          </a:p>
          <a:p>
            <a:pPr>
              <a:buNone/>
            </a:pPr>
            <a:r>
              <a:rPr lang="en-US" dirty="0"/>
              <a:t>	</a:t>
            </a:r>
            <a:r>
              <a:rPr lang="en-US" dirty="0" smtClean="0"/>
              <a:t>	</a:t>
            </a:r>
            <a:r>
              <a:rPr lang="en-US" sz="2600" dirty="0" smtClean="0"/>
              <a:t>1830’s- Babbage ‘s Analytical Engine</a:t>
            </a:r>
            <a:endParaRPr lang="en-US" dirty="0" smtClean="0"/>
          </a:p>
          <a:p>
            <a:pPr lvl="2">
              <a:buNone/>
            </a:pPr>
            <a:r>
              <a:rPr lang="en-US" dirty="0" smtClean="0"/>
              <a:t>Daguerre’s- Daguerreotype</a:t>
            </a:r>
          </a:p>
          <a:p>
            <a:pPr lvl="2">
              <a:buNone/>
            </a:pPr>
            <a:r>
              <a:rPr lang="en-US" dirty="0" smtClean="0"/>
              <a:t>1893- Edison’s black Maria 20 second shots</a:t>
            </a:r>
          </a:p>
          <a:p>
            <a:pPr lvl="2">
              <a:buNone/>
            </a:pPr>
            <a:r>
              <a:rPr lang="en-US" dirty="0" err="1" smtClean="0"/>
              <a:t>Kinetoscope</a:t>
            </a:r>
            <a:r>
              <a:rPr lang="en-US" dirty="0" smtClean="0"/>
              <a:t> parlors</a:t>
            </a:r>
            <a:endParaRPr lang="en-US" dirty="0"/>
          </a:p>
          <a:p>
            <a:pPr lvl="2">
              <a:buNone/>
            </a:pPr>
            <a:r>
              <a:rPr lang="en-US" dirty="0" smtClean="0"/>
              <a:t>1895- </a:t>
            </a:r>
            <a:r>
              <a:rPr lang="en-US" dirty="0" err="1" smtClean="0"/>
              <a:t>Lumiere</a:t>
            </a:r>
            <a:r>
              <a:rPr lang="en-US" dirty="0" smtClean="0"/>
              <a:t> brothers- Cinematography Camera/Projection</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TotalTime>
  <Words>89</Words>
  <Application>Microsoft Office PowerPoint</Application>
  <PresentationFormat>On-screen Show (16:9)</PresentationFormat>
  <Paragraphs>15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New Media 2</vt:lpstr>
      <vt:lpstr>The work of art in the age of mechanical reproduction- Walter Benjamin, 1930. Benjamin’s view of the history of art and culture are reflected his acceptance of the concept of historical development of productive force and the means of production. He schematised the history of European art into periods in which art served different social function tied to the reproductive forces and technologies of those periods.</vt:lpstr>
      <vt:lpstr>For Benjamin(1937), the advent of photo-mechanical reproduction profoundly changed the function and value of the work of art as well as creating new media for a new age. The photomechanical reproduction of the work of art changed the perception and meaning of the work of art because it detached it from its location and context. ‘the domain of tradition and substituted the copy for its previous unique existence or aura’.</vt:lpstr>
      <vt:lpstr>Reproduction in general led to a shattering of tradition in art, which subsequently produced a much closer link between art and politics. Art is being led by a new avant-grade into a technologically driven future, but that the boundaries of art and all other media are  blurring.</vt:lpstr>
      <vt:lpstr>Media computation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Media Continues…2</dc:title>
  <dc:creator>Lenovo</dc:creator>
  <cp:lastModifiedBy>Lenovo</cp:lastModifiedBy>
  <cp:revision>5</cp:revision>
  <dcterms:created xsi:type="dcterms:W3CDTF">2021-07-01T07:46:11Z</dcterms:created>
  <dcterms:modified xsi:type="dcterms:W3CDTF">2021-07-01T08:20:18Z</dcterms:modified>
</cp:coreProperties>
</file>